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0287000" cx="18288000"/>
  <p:notesSz cx="6858000" cy="9144000"/>
  <p:embeddedFontLst>
    <p:embeddedFont>
      <p:font typeface="Lato"/>
      <p:bold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5" roundtripDataSignature="AMtx7mjJQApNDPOLeH9U+g/eXof+2yaz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ato-bold.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3e260cb3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3e260cb30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5.jp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8999973" y="8916670"/>
            <a:ext cx="341630" cy="341630"/>
          </a:xfrm>
          <a:prstGeom prst="rect">
            <a:avLst/>
          </a:prstGeom>
          <a:noFill/>
          <a:ln>
            <a:noFill/>
          </a:ln>
        </p:spPr>
      </p:pic>
      <p:cxnSp>
        <p:nvCxnSpPr>
          <p:cNvPr id="85" name="Google Shape;85;p1"/>
          <p:cNvCxnSpPr/>
          <p:nvPr/>
        </p:nvCxnSpPr>
        <p:spPr>
          <a:xfrm rot="10800000">
            <a:off x="6815653" y="5700137"/>
            <a:ext cx="6521148" cy="0"/>
          </a:xfrm>
          <a:prstGeom prst="straightConnector1">
            <a:avLst/>
          </a:prstGeom>
          <a:noFill/>
          <a:ln cap="flat" cmpd="sng" w="38100">
            <a:solidFill>
              <a:srgbClr val="FFFFFF"/>
            </a:solidFill>
            <a:prstDash val="solid"/>
            <a:round/>
            <a:headEnd len="lg" w="lg" type="oval"/>
            <a:tailEnd len="lg" w="lg" type="oval"/>
          </a:ln>
        </p:spPr>
      </p:cxnSp>
      <p:pic>
        <p:nvPicPr>
          <p:cNvPr id="86" name="Google Shape;86;p1"/>
          <p:cNvPicPr preferRelativeResize="0"/>
          <p:nvPr/>
        </p:nvPicPr>
        <p:blipFill rotWithShape="1">
          <a:blip r:embed="rId4">
            <a:alphaModFix/>
          </a:blip>
          <a:srcRect b="0" l="27341" r="25211" t="0"/>
          <a:stretch/>
        </p:blipFill>
        <p:spPr>
          <a:xfrm>
            <a:off x="0" y="0"/>
            <a:ext cx="7339482" cy="10287000"/>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6116223" y="9258300"/>
            <a:ext cx="2039792" cy="770644"/>
          </a:xfrm>
          <a:prstGeom prst="rect">
            <a:avLst/>
          </a:prstGeom>
          <a:noFill/>
          <a:ln>
            <a:noFill/>
          </a:ln>
        </p:spPr>
      </p:pic>
      <p:pic>
        <p:nvPicPr>
          <p:cNvPr id="88" name="Google Shape;88;p1"/>
          <p:cNvPicPr preferRelativeResize="0"/>
          <p:nvPr/>
        </p:nvPicPr>
        <p:blipFill rotWithShape="1">
          <a:blip r:embed="rId6">
            <a:alphaModFix/>
          </a:blip>
          <a:srcRect b="923" l="4999" r="0" t="923"/>
          <a:stretch/>
        </p:blipFill>
        <p:spPr>
          <a:xfrm>
            <a:off x="-128072" y="0"/>
            <a:ext cx="7467554" cy="10287000"/>
          </a:xfrm>
          <a:prstGeom prst="rect">
            <a:avLst/>
          </a:prstGeom>
          <a:noFill/>
          <a:ln>
            <a:noFill/>
          </a:ln>
        </p:spPr>
      </p:pic>
      <p:pic>
        <p:nvPicPr>
          <p:cNvPr id="89" name="Google Shape;89;p1"/>
          <p:cNvPicPr preferRelativeResize="0"/>
          <p:nvPr/>
        </p:nvPicPr>
        <p:blipFill rotWithShape="1">
          <a:blip r:embed="rId7">
            <a:alphaModFix/>
          </a:blip>
          <a:srcRect b="0" l="0" r="0" t="0"/>
          <a:stretch/>
        </p:blipFill>
        <p:spPr>
          <a:xfrm>
            <a:off x="7706304" y="7932262"/>
            <a:ext cx="2096682" cy="2096682"/>
          </a:xfrm>
          <a:prstGeom prst="rect">
            <a:avLst/>
          </a:prstGeom>
          <a:noFill/>
          <a:ln>
            <a:noFill/>
          </a:ln>
        </p:spPr>
      </p:pic>
      <p:pic>
        <p:nvPicPr>
          <p:cNvPr id="90" name="Google Shape;90;p1"/>
          <p:cNvPicPr preferRelativeResize="0"/>
          <p:nvPr/>
        </p:nvPicPr>
        <p:blipFill rotWithShape="1">
          <a:blip r:embed="rId8">
            <a:alphaModFix/>
          </a:blip>
          <a:srcRect b="0" l="0" r="0" t="0"/>
          <a:stretch/>
        </p:blipFill>
        <p:spPr>
          <a:xfrm>
            <a:off x="10919651" y="263402"/>
            <a:ext cx="3385790" cy="2505485"/>
          </a:xfrm>
          <a:prstGeom prst="rect">
            <a:avLst/>
          </a:prstGeom>
          <a:noFill/>
          <a:ln>
            <a:noFill/>
          </a:ln>
        </p:spPr>
      </p:pic>
      <p:sp>
        <p:nvSpPr>
          <p:cNvPr id="91" name="Google Shape;91;p1"/>
          <p:cNvSpPr txBox="1"/>
          <p:nvPr/>
        </p:nvSpPr>
        <p:spPr>
          <a:xfrm>
            <a:off x="7706304" y="3986784"/>
            <a:ext cx="105816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4800" u="none" cap="none" strike="noStrike">
                <a:solidFill>
                  <a:srgbClr val="FFFFFF"/>
                </a:solidFill>
                <a:latin typeface="Lato"/>
                <a:ea typeface="Lato"/>
                <a:cs typeface="Lato"/>
                <a:sym typeface="Lato"/>
              </a:rPr>
              <a:t>Student </a:t>
            </a:r>
            <a:r>
              <a:rPr b="1" lang="en-US" sz="4800">
                <a:solidFill>
                  <a:srgbClr val="FFFFFF"/>
                </a:solidFill>
                <a:latin typeface="Lato"/>
                <a:ea typeface="Lato"/>
                <a:cs typeface="Lato"/>
                <a:sym typeface="Lato"/>
              </a:rPr>
              <a:t>Laptop</a:t>
            </a:r>
            <a:r>
              <a:rPr b="1" i="0" lang="en-US" sz="4800" u="none" cap="none" strike="noStrike">
                <a:solidFill>
                  <a:srgbClr val="FFFFFF"/>
                </a:solidFill>
                <a:latin typeface="Lato"/>
                <a:ea typeface="Lato"/>
                <a:cs typeface="Lato"/>
                <a:sym typeface="Lato"/>
              </a:rPr>
              <a:t> Use and Care</a:t>
            </a:r>
            <a:endParaRPr/>
          </a:p>
        </p:txBody>
      </p:sp>
      <p:sp>
        <p:nvSpPr>
          <p:cNvPr id="92" name="Google Shape;92;p1"/>
          <p:cNvSpPr txBox="1"/>
          <p:nvPr/>
        </p:nvSpPr>
        <p:spPr>
          <a:xfrm>
            <a:off x="7706304" y="3197512"/>
            <a:ext cx="5630496" cy="39874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FFFFFF"/>
                </a:solidFill>
                <a:latin typeface="Lato"/>
                <a:ea typeface="Lato"/>
                <a:cs typeface="Lato"/>
                <a:sym typeface="Lato"/>
              </a:rPr>
              <a:t>Parents / Guardians Guide to</a:t>
            </a:r>
            <a:endParaRPr/>
          </a:p>
        </p:txBody>
      </p:sp>
      <p:sp>
        <p:nvSpPr>
          <p:cNvPr id="93" name="Google Shape;93;p1"/>
          <p:cNvSpPr txBox="1"/>
          <p:nvPr/>
        </p:nvSpPr>
        <p:spPr>
          <a:xfrm>
            <a:off x="9843838" y="5740640"/>
            <a:ext cx="7539565" cy="459006"/>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400" u="none" cap="none" strike="noStrike">
                <a:solidFill>
                  <a:srgbClr val="FFFFFF"/>
                </a:solidFill>
                <a:latin typeface="Lato"/>
                <a:ea typeface="Lato"/>
                <a:cs typeface="Lato"/>
                <a:sym typeface="Lato"/>
              </a:rPr>
              <a:t>North Forest High School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7" name="Shape 97"/>
        <p:cNvGrpSpPr/>
        <p:nvPr/>
      </p:nvGrpSpPr>
      <p:grpSpPr>
        <a:xfrm>
          <a:off x="0" y="0"/>
          <a:ext cx="0" cy="0"/>
          <a:chOff x="0" y="0"/>
          <a:chExt cx="0" cy="0"/>
        </a:xfrm>
      </p:grpSpPr>
      <p:grpSp>
        <p:nvGrpSpPr>
          <p:cNvPr id="98" name="Google Shape;98;p2"/>
          <p:cNvGrpSpPr/>
          <p:nvPr/>
        </p:nvGrpSpPr>
        <p:grpSpPr>
          <a:xfrm>
            <a:off x="6078764" y="444266"/>
            <a:ext cx="5158734" cy="2958988"/>
            <a:chOff x="0" y="0"/>
            <a:chExt cx="7981950" cy="4578350"/>
          </a:xfrm>
        </p:grpSpPr>
        <p:sp>
          <p:nvSpPr>
            <p:cNvPr id="99" name="Google Shape;99;p2"/>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1063" l="0" r="0" t="-18716"/>
              </a:stretch>
            </a:blipFill>
            <a:ln>
              <a:noFill/>
            </a:ln>
          </p:spPr>
        </p:sp>
      </p:grpSp>
      <p:pic>
        <p:nvPicPr>
          <p:cNvPr id="104" name="Google Shape;104;p2"/>
          <p:cNvPicPr preferRelativeResize="0"/>
          <p:nvPr/>
        </p:nvPicPr>
        <p:blipFill rotWithShape="1">
          <a:blip r:embed="rId4">
            <a:alphaModFix/>
          </a:blip>
          <a:srcRect b="0" l="0" r="0" t="0"/>
          <a:stretch/>
        </p:blipFill>
        <p:spPr>
          <a:xfrm>
            <a:off x="7833921" y="7874355"/>
            <a:ext cx="1969469" cy="1969469"/>
          </a:xfrm>
          <a:prstGeom prst="rect">
            <a:avLst/>
          </a:prstGeom>
          <a:noFill/>
          <a:ln>
            <a:noFill/>
          </a:ln>
        </p:spPr>
      </p:pic>
      <p:sp>
        <p:nvSpPr>
          <p:cNvPr id="105" name="Google Shape;105;p2"/>
          <p:cNvSpPr txBox="1"/>
          <p:nvPr/>
        </p:nvSpPr>
        <p:spPr>
          <a:xfrm>
            <a:off x="4444090" y="3617897"/>
            <a:ext cx="9399900" cy="63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4100">
                <a:solidFill>
                  <a:srgbClr val="FFFFFF"/>
                </a:solidFill>
              </a:rPr>
              <a:t>LAPTOP CASE AND BATTERY</a:t>
            </a:r>
            <a:endParaRPr/>
          </a:p>
        </p:txBody>
      </p:sp>
      <p:sp>
        <p:nvSpPr>
          <p:cNvPr id="106" name="Google Shape;106;p2"/>
          <p:cNvSpPr txBox="1"/>
          <p:nvPr/>
        </p:nvSpPr>
        <p:spPr>
          <a:xfrm>
            <a:off x="1227668" y="4605063"/>
            <a:ext cx="15296100" cy="3053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150">
                <a:solidFill>
                  <a:srgbClr val="FFFFFF"/>
                </a:solidFill>
              </a:rPr>
              <a:t>Laptops that are assigned are issued with a case. The purpose of the case is to protect the device while it is being transported. When not in use, closing the laptop lid will save battery life and protect the screen. The Chromebook must be transported in the protective case at all times. </a:t>
            </a:r>
            <a:endParaRPr b="1" sz="2450">
              <a:solidFill>
                <a:srgbClr val="FFFFFF"/>
              </a:solidFill>
            </a:endParaRPr>
          </a:p>
          <a:p>
            <a:pPr indent="0" lvl="0" marL="0" rtl="0" algn="l">
              <a:lnSpc>
                <a:spcPct val="115000"/>
              </a:lnSpc>
              <a:spcBef>
                <a:spcPts val="800"/>
              </a:spcBef>
              <a:spcAft>
                <a:spcPts val="0"/>
              </a:spcAft>
              <a:buClr>
                <a:schemeClr val="dk1"/>
              </a:buClr>
              <a:buSzPts val="1100"/>
              <a:buFont typeface="Arial"/>
              <a:buNone/>
            </a:pPr>
            <a:r>
              <a:rPr lang="en-US" sz="2150">
                <a:solidFill>
                  <a:srgbClr val="FFFFFF"/>
                </a:solidFill>
              </a:rPr>
              <a:t> </a:t>
            </a:r>
            <a:endParaRPr sz="2150">
              <a:solidFill>
                <a:srgbClr val="FFFFFF"/>
              </a:solidFill>
            </a:endParaRPr>
          </a:p>
          <a:p>
            <a:pPr indent="0" lvl="0" marL="0" rtl="0" algn="l">
              <a:lnSpc>
                <a:spcPct val="115000"/>
              </a:lnSpc>
              <a:spcBef>
                <a:spcPts val="800"/>
              </a:spcBef>
              <a:spcAft>
                <a:spcPts val="0"/>
              </a:spcAft>
              <a:buClr>
                <a:schemeClr val="dk1"/>
              </a:buClr>
              <a:buSzPts val="1100"/>
              <a:buFont typeface="Arial"/>
              <a:buNone/>
            </a:pPr>
            <a:r>
              <a:rPr lang="en-US" sz="2150">
                <a:solidFill>
                  <a:srgbClr val="FFFFFF"/>
                </a:solidFill>
              </a:rPr>
              <a:t>Students are responsible for charging the laptop each night using the provided charger to ensure that it is ready for use each day.</a:t>
            </a:r>
            <a:endParaRPr sz="2150">
              <a:solidFill>
                <a:srgbClr val="FFFFFF"/>
              </a:solidFill>
            </a:endParaRPr>
          </a:p>
          <a:p>
            <a:pPr indent="0" lvl="0" marL="0" marR="0" rtl="0" algn="ctr">
              <a:lnSpc>
                <a:spcPct val="140000"/>
              </a:lnSpc>
              <a:spcBef>
                <a:spcPts val="800"/>
              </a:spcBef>
              <a:spcAft>
                <a:spcPts val="0"/>
              </a:spcAft>
              <a:buNone/>
            </a:pPr>
            <a:r>
              <a:t/>
            </a:r>
            <a:endParaRPr b="1" sz="3000">
              <a:solidFill>
                <a:srgbClr val="FFFFFF"/>
              </a:solidFill>
              <a:highlight>
                <a:schemeClr val="dk1"/>
              </a:highlight>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0" name="Shape 110"/>
        <p:cNvGrpSpPr/>
        <p:nvPr/>
      </p:nvGrpSpPr>
      <p:grpSpPr>
        <a:xfrm>
          <a:off x="0" y="0"/>
          <a:ext cx="0" cy="0"/>
          <a:chOff x="0" y="0"/>
          <a:chExt cx="0" cy="0"/>
        </a:xfrm>
      </p:grpSpPr>
      <p:grpSp>
        <p:nvGrpSpPr>
          <p:cNvPr id="111" name="Google Shape;111;g23e260cb307_0_0"/>
          <p:cNvGrpSpPr/>
          <p:nvPr/>
        </p:nvGrpSpPr>
        <p:grpSpPr>
          <a:xfrm>
            <a:off x="6078764" y="444266"/>
            <a:ext cx="5158734" cy="2958988"/>
            <a:chOff x="0" y="0"/>
            <a:chExt cx="7981950" cy="4578350"/>
          </a:xfrm>
        </p:grpSpPr>
        <p:sp>
          <p:nvSpPr>
            <p:cNvPr id="112" name="Google Shape;112;g23e260cb307_0_0"/>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3e260cb307_0_0"/>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3e260cb307_0_0"/>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3e260cb307_0_0"/>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3e260cb307_0_0"/>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1058" l="0" r="0" t="-18719"/>
              </a:stretch>
            </a:blipFill>
            <a:ln>
              <a:noFill/>
            </a:ln>
          </p:spPr>
        </p:sp>
      </p:grpSp>
      <p:pic>
        <p:nvPicPr>
          <p:cNvPr id="117" name="Google Shape;117;g23e260cb307_0_0"/>
          <p:cNvPicPr preferRelativeResize="0"/>
          <p:nvPr/>
        </p:nvPicPr>
        <p:blipFill rotWithShape="1">
          <a:blip r:embed="rId4">
            <a:alphaModFix/>
          </a:blip>
          <a:srcRect b="0" l="0" r="0" t="0"/>
          <a:stretch/>
        </p:blipFill>
        <p:spPr>
          <a:xfrm>
            <a:off x="7833921" y="7874355"/>
            <a:ext cx="1969469" cy="1969469"/>
          </a:xfrm>
          <a:prstGeom prst="rect">
            <a:avLst/>
          </a:prstGeom>
          <a:noFill/>
          <a:ln>
            <a:noFill/>
          </a:ln>
        </p:spPr>
      </p:pic>
      <p:sp>
        <p:nvSpPr>
          <p:cNvPr id="118" name="Google Shape;118;g23e260cb307_0_0"/>
          <p:cNvSpPr txBox="1"/>
          <p:nvPr/>
        </p:nvSpPr>
        <p:spPr>
          <a:xfrm>
            <a:off x="3432727" y="4067900"/>
            <a:ext cx="11270400" cy="63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100" u="none" cap="none" strike="noStrike">
                <a:solidFill>
                  <a:srgbClr val="FFFFFF"/>
                </a:solidFill>
                <a:latin typeface="Arial"/>
                <a:ea typeface="Arial"/>
                <a:cs typeface="Arial"/>
                <a:sym typeface="Arial"/>
              </a:rPr>
              <a:t>TAKING CARE OF STUDENT LAPTOPS</a:t>
            </a:r>
            <a:endParaRPr/>
          </a:p>
        </p:txBody>
      </p:sp>
      <p:sp>
        <p:nvSpPr>
          <p:cNvPr id="119" name="Google Shape;119;g23e260cb307_0_0"/>
          <p:cNvSpPr txBox="1"/>
          <p:nvPr/>
        </p:nvSpPr>
        <p:spPr>
          <a:xfrm>
            <a:off x="1294618" y="5207538"/>
            <a:ext cx="15296100" cy="240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FFFFFF"/>
                </a:solidFill>
                <a:latin typeface="Lato"/>
                <a:ea typeface="Lato"/>
                <a:cs typeface="Lato"/>
                <a:sym typeface="Lato"/>
              </a:rPr>
              <a:t>Students are responsible for the general care of the laptop they have been</a:t>
            </a:r>
            <a:endParaRPr/>
          </a:p>
          <a:p>
            <a:pPr indent="0" lvl="0" marL="0" marR="0" rtl="0" algn="ctr">
              <a:lnSpc>
                <a:spcPct val="140000"/>
              </a:lnSpc>
              <a:spcBef>
                <a:spcPts val="0"/>
              </a:spcBef>
              <a:spcAft>
                <a:spcPts val="0"/>
              </a:spcAft>
              <a:buNone/>
            </a:pPr>
            <a:r>
              <a:rPr b="1" i="0" lang="en-US" sz="3000" u="none" cap="none" strike="noStrike">
                <a:solidFill>
                  <a:srgbClr val="FFFFFF"/>
                </a:solidFill>
                <a:latin typeface="Lato"/>
                <a:ea typeface="Lato"/>
                <a:cs typeface="Lato"/>
                <a:sym typeface="Lato"/>
              </a:rPr>
              <a:t>issued by the school. Laptops that are broken or fail to work properly must be</a:t>
            </a:r>
            <a:endParaRPr/>
          </a:p>
          <a:p>
            <a:pPr indent="0" lvl="0" marL="0" marR="0" rtl="0" algn="ctr">
              <a:lnSpc>
                <a:spcPct val="140000"/>
              </a:lnSpc>
              <a:spcBef>
                <a:spcPts val="0"/>
              </a:spcBef>
              <a:spcAft>
                <a:spcPts val="0"/>
              </a:spcAft>
              <a:buNone/>
            </a:pPr>
            <a:r>
              <a:rPr b="1" i="0" lang="en-US" sz="3000" u="none" cap="none" strike="noStrike">
                <a:solidFill>
                  <a:srgbClr val="FFFFFF"/>
                </a:solidFill>
                <a:latin typeface="Lato"/>
                <a:ea typeface="Lato"/>
                <a:cs typeface="Lato"/>
                <a:sym typeface="Lato"/>
              </a:rPr>
              <a:t>reported to the UDT (computer support staff) as soon as possible via bit.ly/NFHSUDT or scan the QR code.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3" name="Shape 123"/>
        <p:cNvGrpSpPr/>
        <p:nvPr/>
      </p:nvGrpSpPr>
      <p:grpSpPr>
        <a:xfrm>
          <a:off x="0" y="0"/>
          <a:ext cx="0" cy="0"/>
          <a:chOff x="0" y="0"/>
          <a:chExt cx="0" cy="0"/>
        </a:xfrm>
      </p:grpSpPr>
      <p:sp>
        <p:nvSpPr>
          <p:cNvPr id="124" name="Google Shape;124;p3"/>
          <p:cNvSpPr txBox="1"/>
          <p:nvPr/>
        </p:nvSpPr>
        <p:spPr>
          <a:xfrm>
            <a:off x="283434" y="3475295"/>
            <a:ext cx="17721131" cy="48285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100" u="none" cap="none" strike="noStrike">
                <a:solidFill>
                  <a:srgbClr val="FFFFFF"/>
                </a:solidFill>
                <a:latin typeface="Arial"/>
                <a:ea typeface="Arial"/>
                <a:cs typeface="Arial"/>
                <a:sym typeface="Arial"/>
              </a:rPr>
              <a:t>General Precautions  </a:t>
            </a:r>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Calibri"/>
                <a:ea typeface="Calibri"/>
                <a:cs typeface="Calibri"/>
                <a:sym typeface="Calibri"/>
              </a:rPr>
              <a:t>● Take care to protect your password. Do not share your password. </a:t>
            </a:r>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Calibri"/>
                <a:ea typeface="Calibri"/>
                <a:cs typeface="Calibri"/>
                <a:sym typeface="Calibri"/>
              </a:rPr>
              <a:t>● No food or drink is allowed next to your laptop while it is in use. </a:t>
            </a:r>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Calibri"/>
                <a:ea typeface="Calibri"/>
                <a:cs typeface="Calibri"/>
                <a:sym typeface="Calibri"/>
              </a:rPr>
              <a:t>● Students should never carry their laptops while the screen is open. </a:t>
            </a:r>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Calibri"/>
                <a:ea typeface="Calibri"/>
                <a:cs typeface="Calibri"/>
                <a:sym typeface="Calibri"/>
              </a:rPr>
              <a:t>● Cords, cables, and removable storage devices must be inserted carefully into the laptops.</a:t>
            </a:r>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Arial"/>
                <a:ea typeface="Arial"/>
                <a:cs typeface="Arial"/>
                <a:sym typeface="Arial"/>
              </a:rPr>
              <a:t> ● Never transport your laptop with the power cord plugged in. </a:t>
            </a:r>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Calibri"/>
                <a:ea typeface="Calibri"/>
                <a:cs typeface="Calibri"/>
                <a:sym typeface="Calibri"/>
              </a:rPr>
              <a:t>● Laptops must remain free of any writing, drawing, or stickers. </a:t>
            </a:r>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Calibri"/>
                <a:ea typeface="Calibri"/>
                <a:cs typeface="Calibri"/>
                <a:sym typeface="Calibri"/>
              </a:rPr>
              <a:t>● Heavy objects should never be placed on top of your Chromebook. </a:t>
            </a:r>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Calibri"/>
                <a:ea typeface="Calibri"/>
                <a:cs typeface="Calibri"/>
                <a:sym typeface="Calibri"/>
              </a:rPr>
              <a:t>● Laptops must have an asset tag on them at all times and this tag must not be removed or altered in any way. </a:t>
            </a:r>
            <a:endParaRPr/>
          </a:p>
          <a:p>
            <a:pPr indent="0" lvl="0" marL="0" marR="0" rtl="0" algn="ctr">
              <a:lnSpc>
                <a:spcPct val="140000"/>
              </a:lnSpc>
              <a:spcBef>
                <a:spcPts val="0"/>
              </a:spcBef>
              <a:spcAft>
                <a:spcPts val="0"/>
              </a:spcAft>
              <a:buNone/>
            </a:pPr>
            <a:r>
              <a:rPr b="0" i="0" lang="en-US" sz="2600" u="none" cap="none" strike="noStrike">
                <a:solidFill>
                  <a:srgbClr val="FFFFFF"/>
                </a:solidFill>
                <a:latin typeface="Calibri"/>
                <a:ea typeface="Calibri"/>
                <a:cs typeface="Calibri"/>
                <a:sym typeface="Calibri"/>
              </a:rPr>
              <a:t>● Laptops should always be secured in a case when not in use. </a:t>
            </a:r>
            <a:endParaRPr/>
          </a:p>
        </p:txBody>
      </p:sp>
      <p:grpSp>
        <p:nvGrpSpPr>
          <p:cNvPr id="125" name="Google Shape;125;p3"/>
          <p:cNvGrpSpPr/>
          <p:nvPr/>
        </p:nvGrpSpPr>
        <p:grpSpPr>
          <a:xfrm>
            <a:off x="5965043" y="258355"/>
            <a:ext cx="5257215" cy="3015475"/>
            <a:chOff x="0" y="0"/>
            <a:chExt cx="7981950" cy="4578350"/>
          </a:xfrm>
        </p:grpSpPr>
        <p:sp>
          <p:nvSpPr>
            <p:cNvPr id="126" name="Google Shape;126;p3"/>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1063" l="0" r="0" t="-18716"/>
              </a:stretch>
            </a:blipFill>
            <a:ln>
              <a:noFill/>
            </a:ln>
          </p:spPr>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4" name="Shape 134"/>
        <p:cNvGrpSpPr/>
        <p:nvPr/>
      </p:nvGrpSpPr>
      <p:grpSpPr>
        <a:xfrm>
          <a:off x="0" y="0"/>
          <a:ext cx="0" cy="0"/>
          <a:chOff x="0" y="0"/>
          <a:chExt cx="0" cy="0"/>
        </a:xfrm>
      </p:grpSpPr>
      <p:sp>
        <p:nvSpPr>
          <p:cNvPr id="135" name="Google Shape;135;p4"/>
          <p:cNvSpPr txBox="1"/>
          <p:nvPr/>
        </p:nvSpPr>
        <p:spPr>
          <a:xfrm>
            <a:off x="2785846" y="4009362"/>
            <a:ext cx="12892200" cy="50613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US" sz="3599">
                <a:solidFill>
                  <a:srgbClr val="FFFFFF"/>
                </a:solidFill>
              </a:rPr>
              <a:t>Laptop</a:t>
            </a:r>
            <a:r>
              <a:rPr b="0" i="0" lang="en-US" sz="3599" u="none" cap="none" strike="noStrike">
                <a:solidFill>
                  <a:srgbClr val="FFFFFF"/>
                </a:solidFill>
                <a:latin typeface="Arial"/>
                <a:ea typeface="Arial"/>
                <a:cs typeface="Arial"/>
                <a:sym typeface="Arial"/>
              </a:rPr>
              <a:t> Screen Care</a:t>
            </a:r>
            <a:endParaRPr/>
          </a:p>
          <a:p>
            <a:pPr indent="0" lvl="0" marL="0" marR="0" rtl="0" algn="l">
              <a:lnSpc>
                <a:spcPct val="140008"/>
              </a:lnSpc>
              <a:spcBef>
                <a:spcPts val="0"/>
              </a:spcBef>
              <a:spcAft>
                <a:spcPts val="0"/>
              </a:spcAft>
              <a:buNone/>
            </a:pPr>
            <a:r>
              <a:rPr b="0" i="0" lang="en-US" sz="2282" u="none" cap="none" strike="noStrike">
                <a:solidFill>
                  <a:srgbClr val="FFFFFF"/>
                </a:solidFill>
                <a:latin typeface="Calibri"/>
                <a:ea typeface="Calibri"/>
                <a:cs typeface="Calibri"/>
                <a:sym typeface="Calibri"/>
              </a:rPr>
              <a:t>● The laptop's screen can easily be damaged! </a:t>
            </a:r>
            <a:endParaRPr/>
          </a:p>
          <a:p>
            <a:pPr indent="0" lvl="0" marL="0" marR="0" rtl="0" algn="l">
              <a:lnSpc>
                <a:spcPct val="140008"/>
              </a:lnSpc>
              <a:spcBef>
                <a:spcPts val="0"/>
              </a:spcBef>
              <a:spcAft>
                <a:spcPts val="0"/>
              </a:spcAft>
              <a:buNone/>
            </a:pPr>
            <a:r>
              <a:rPr lang="en-US" sz="2282">
                <a:solidFill>
                  <a:srgbClr val="FFFFFF"/>
                </a:solidFill>
              </a:rPr>
              <a:t>** T</a:t>
            </a:r>
            <a:r>
              <a:rPr b="0" i="0" lang="en-US" sz="2282" u="none" cap="none" strike="noStrike">
                <a:solidFill>
                  <a:srgbClr val="FFFFFF"/>
                </a:solidFill>
                <a:latin typeface="Arial"/>
                <a:ea typeface="Arial"/>
                <a:cs typeface="Arial"/>
                <a:sym typeface="Arial"/>
              </a:rPr>
              <a:t>he screens are particularly sensitive to damage from excessive pressure on the screen. </a:t>
            </a:r>
            <a:endParaRPr/>
          </a:p>
          <a:p>
            <a:pPr indent="0" lvl="0" marL="0" marR="0" rtl="0" algn="l">
              <a:lnSpc>
                <a:spcPct val="140008"/>
              </a:lnSpc>
              <a:spcBef>
                <a:spcPts val="0"/>
              </a:spcBef>
              <a:spcAft>
                <a:spcPts val="0"/>
              </a:spcAft>
              <a:buNone/>
            </a:pPr>
            <a:r>
              <a:rPr b="0" i="0" lang="en-US" sz="2282" u="none" cap="none" strike="noStrike">
                <a:solidFill>
                  <a:srgbClr val="FFFFFF"/>
                </a:solidFill>
                <a:latin typeface="Calibri"/>
                <a:ea typeface="Calibri"/>
                <a:cs typeface="Calibri"/>
                <a:sym typeface="Calibri"/>
              </a:rPr>
              <a:t>● Do not lean or put pressure on the top of the laptop when it is closed. </a:t>
            </a:r>
            <a:endParaRPr/>
          </a:p>
          <a:p>
            <a:pPr indent="0" lvl="0" marL="0" marR="0" rtl="0" algn="l">
              <a:lnSpc>
                <a:spcPct val="140008"/>
              </a:lnSpc>
              <a:spcBef>
                <a:spcPts val="0"/>
              </a:spcBef>
              <a:spcAft>
                <a:spcPts val="0"/>
              </a:spcAft>
              <a:buNone/>
            </a:pPr>
            <a:r>
              <a:rPr b="0" i="0" lang="en-US" sz="2282" u="none" cap="none" strike="noStrike">
                <a:solidFill>
                  <a:srgbClr val="FFFFFF"/>
                </a:solidFill>
                <a:latin typeface="Calibri"/>
                <a:ea typeface="Calibri"/>
                <a:cs typeface="Calibri"/>
                <a:sym typeface="Calibri"/>
              </a:rPr>
              <a:t>● Do not store the laptops with the screen in the open position. </a:t>
            </a:r>
            <a:endParaRPr/>
          </a:p>
          <a:p>
            <a:pPr indent="0" lvl="0" marL="0" marR="0" rtl="0" algn="l">
              <a:lnSpc>
                <a:spcPct val="140008"/>
              </a:lnSpc>
              <a:spcBef>
                <a:spcPts val="0"/>
              </a:spcBef>
              <a:spcAft>
                <a:spcPts val="0"/>
              </a:spcAft>
              <a:buNone/>
            </a:pPr>
            <a:r>
              <a:rPr b="0" i="0" lang="en-US" sz="2282" u="none" cap="none" strike="noStrike">
                <a:solidFill>
                  <a:srgbClr val="FFFFFF"/>
                </a:solidFill>
                <a:latin typeface="Calibri"/>
                <a:ea typeface="Calibri"/>
                <a:cs typeface="Calibri"/>
                <a:sym typeface="Calibri"/>
              </a:rPr>
              <a:t>● Do not place anything on the laptop that could put pressure on the screen. </a:t>
            </a:r>
            <a:endParaRPr/>
          </a:p>
          <a:p>
            <a:pPr indent="0" lvl="0" marL="0" marR="0" rtl="0" algn="l">
              <a:lnSpc>
                <a:spcPct val="140008"/>
              </a:lnSpc>
              <a:spcBef>
                <a:spcPts val="0"/>
              </a:spcBef>
              <a:spcAft>
                <a:spcPts val="0"/>
              </a:spcAft>
              <a:buNone/>
            </a:pPr>
            <a:r>
              <a:rPr b="0" i="0" lang="en-US" sz="2282" u="none" cap="none" strike="noStrike">
                <a:solidFill>
                  <a:srgbClr val="FFFFFF"/>
                </a:solidFill>
                <a:latin typeface="Calibri"/>
                <a:ea typeface="Calibri"/>
                <a:cs typeface="Calibri"/>
                <a:sym typeface="Calibri"/>
              </a:rPr>
              <a:t>● Do not place anything in a carrying case or backpack that will press against the cover. </a:t>
            </a:r>
            <a:endParaRPr/>
          </a:p>
          <a:p>
            <a:pPr indent="0" lvl="0" marL="0" marR="0" rtl="0" algn="l">
              <a:lnSpc>
                <a:spcPct val="140008"/>
              </a:lnSpc>
              <a:spcBef>
                <a:spcPts val="0"/>
              </a:spcBef>
              <a:spcAft>
                <a:spcPts val="0"/>
              </a:spcAft>
              <a:buNone/>
            </a:pPr>
            <a:r>
              <a:rPr b="0" i="0" lang="en-US" sz="2282" u="none" cap="none" strike="noStrike">
                <a:solidFill>
                  <a:srgbClr val="FFFFFF"/>
                </a:solidFill>
                <a:latin typeface="Calibri"/>
                <a:ea typeface="Calibri"/>
                <a:cs typeface="Calibri"/>
                <a:sym typeface="Calibri"/>
              </a:rPr>
              <a:t>● Do not poke the screen with anything that will mark or scratch the screen surface. </a:t>
            </a:r>
            <a:endParaRPr/>
          </a:p>
          <a:p>
            <a:pPr indent="0" lvl="0" marL="0" marR="0" rtl="0" algn="l">
              <a:lnSpc>
                <a:spcPct val="140008"/>
              </a:lnSpc>
              <a:spcBef>
                <a:spcPts val="0"/>
              </a:spcBef>
              <a:spcAft>
                <a:spcPts val="0"/>
              </a:spcAft>
              <a:buNone/>
            </a:pPr>
            <a:r>
              <a:rPr b="0" i="0" lang="en-US" sz="2282" u="none" cap="none" strike="noStrike">
                <a:solidFill>
                  <a:srgbClr val="FFFFFF"/>
                </a:solidFill>
                <a:latin typeface="Calibri"/>
                <a:ea typeface="Calibri"/>
                <a:cs typeface="Calibri"/>
                <a:sym typeface="Calibri"/>
              </a:rPr>
              <a:t>● Do not place anything on the keyboard before closing the lid (e.g. pens, pencils, or disks). </a:t>
            </a:r>
            <a:endParaRPr/>
          </a:p>
          <a:p>
            <a:pPr indent="0" lvl="0" marL="0" marR="0" rtl="0" algn="l">
              <a:lnSpc>
                <a:spcPct val="140008"/>
              </a:lnSpc>
              <a:spcBef>
                <a:spcPts val="0"/>
              </a:spcBef>
              <a:spcAft>
                <a:spcPts val="0"/>
              </a:spcAft>
              <a:buNone/>
            </a:pPr>
            <a:r>
              <a:rPr b="0" i="0" lang="en-US" sz="2282" u="none" cap="none" strike="noStrike">
                <a:solidFill>
                  <a:srgbClr val="FFFFFF"/>
                </a:solidFill>
                <a:latin typeface="Calibri"/>
                <a:ea typeface="Calibri"/>
                <a:cs typeface="Calibri"/>
                <a:sym typeface="Calibri"/>
              </a:rPr>
              <a:t>● Clean the screen with a soft dry microfiber cloth or anti-static cloth.</a:t>
            </a:r>
            <a:endParaRPr/>
          </a:p>
        </p:txBody>
      </p:sp>
      <p:grpSp>
        <p:nvGrpSpPr>
          <p:cNvPr id="136" name="Google Shape;136;p4"/>
          <p:cNvGrpSpPr/>
          <p:nvPr/>
        </p:nvGrpSpPr>
        <p:grpSpPr>
          <a:xfrm>
            <a:off x="5965043" y="258355"/>
            <a:ext cx="5257215" cy="3015475"/>
            <a:chOff x="0" y="0"/>
            <a:chExt cx="7981950" cy="4578350"/>
          </a:xfrm>
        </p:grpSpPr>
        <p:sp>
          <p:nvSpPr>
            <p:cNvPr id="137" name="Google Shape;137;p4"/>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4167" l="0" r="0" t="-15615"/>
              </a:stretch>
            </a:blipFill>
            <a:ln>
              <a:noFill/>
            </a:ln>
          </p:spPr>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5" name="Shape 145"/>
        <p:cNvGrpSpPr/>
        <p:nvPr/>
      </p:nvGrpSpPr>
      <p:grpSpPr>
        <a:xfrm>
          <a:off x="0" y="0"/>
          <a:ext cx="0" cy="0"/>
          <a:chOff x="0" y="0"/>
          <a:chExt cx="0" cy="0"/>
        </a:xfrm>
      </p:grpSpPr>
      <p:sp>
        <p:nvSpPr>
          <p:cNvPr id="146" name="Google Shape;146;p5"/>
          <p:cNvSpPr txBox="1"/>
          <p:nvPr/>
        </p:nvSpPr>
        <p:spPr>
          <a:xfrm>
            <a:off x="423836" y="4133303"/>
            <a:ext cx="17864100" cy="21105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US" sz="3599">
                <a:solidFill>
                  <a:srgbClr val="FFFFFF"/>
                </a:solidFill>
              </a:rPr>
              <a:t>Laptops</a:t>
            </a:r>
            <a:r>
              <a:rPr b="0" i="0" lang="en-US" sz="3599" u="none" cap="none" strike="noStrike">
                <a:solidFill>
                  <a:srgbClr val="FFFFFF"/>
                </a:solidFill>
                <a:latin typeface="Arial"/>
                <a:ea typeface="Arial"/>
                <a:cs typeface="Arial"/>
                <a:sym typeface="Arial"/>
              </a:rPr>
              <a:t> Left in Unsupervised Areas</a:t>
            </a:r>
            <a:endParaRPr/>
          </a:p>
          <a:p>
            <a:pPr indent="0" lvl="0" marL="0" marR="0" rtl="0" algn="l">
              <a:lnSpc>
                <a:spcPct val="140008"/>
              </a:lnSpc>
              <a:spcBef>
                <a:spcPts val="0"/>
              </a:spcBef>
              <a:spcAft>
                <a:spcPts val="0"/>
              </a:spcAft>
              <a:buNone/>
            </a:pPr>
            <a:r>
              <a:rPr b="0" i="0" lang="en-US" sz="2282" u="none" cap="none" strike="noStrike">
                <a:solidFill>
                  <a:srgbClr val="FFFFFF"/>
                </a:solidFill>
                <a:latin typeface="Arial"/>
                <a:ea typeface="Arial"/>
                <a:cs typeface="Arial"/>
                <a:sym typeface="Arial"/>
              </a:rPr>
              <a:t>Under no circumstances should </a:t>
            </a:r>
            <a:r>
              <a:rPr lang="en-US" sz="2282">
                <a:solidFill>
                  <a:srgbClr val="FFFFFF"/>
                </a:solidFill>
              </a:rPr>
              <a:t>laptops</a:t>
            </a:r>
            <a:r>
              <a:rPr b="0" i="0" lang="en-US" sz="2282" u="none" cap="none" strike="noStrike">
                <a:solidFill>
                  <a:srgbClr val="FFFFFF"/>
                </a:solidFill>
                <a:latin typeface="Arial"/>
                <a:ea typeface="Arial"/>
                <a:cs typeface="Arial"/>
                <a:sym typeface="Arial"/>
              </a:rPr>
              <a:t> be left in an unsupervised area. Unsupervised areas include the school grounds, </a:t>
            </a:r>
            <a:r>
              <a:rPr lang="en-US" sz="2282">
                <a:solidFill>
                  <a:srgbClr val="FFFFFF"/>
                </a:solidFill>
              </a:rPr>
              <a:t>outside</a:t>
            </a:r>
            <a:r>
              <a:rPr b="0" i="0" lang="en-US" sz="2282" u="none" cap="none" strike="noStrike">
                <a:solidFill>
                  <a:srgbClr val="FFFFFF"/>
                </a:solidFill>
                <a:latin typeface="Arial"/>
                <a:ea typeface="Arial"/>
                <a:cs typeface="Arial"/>
                <a:sym typeface="Arial"/>
              </a:rPr>
              <a:t>, lunchroom/gym, computer lab, library, unoccupied classrooms, etc.  Any laptop left unsupervised will be in danger of being damaged or stolen. If an unsupervised laptop is found, notify an NFHS staff immediately. </a:t>
            </a:r>
            <a:endParaRPr/>
          </a:p>
        </p:txBody>
      </p:sp>
      <p:grpSp>
        <p:nvGrpSpPr>
          <p:cNvPr id="147" name="Google Shape;147;p5"/>
          <p:cNvGrpSpPr/>
          <p:nvPr/>
        </p:nvGrpSpPr>
        <p:grpSpPr>
          <a:xfrm>
            <a:off x="5965043" y="258355"/>
            <a:ext cx="5257215" cy="3015475"/>
            <a:chOff x="0" y="0"/>
            <a:chExt cx="7981950" cy="4578350"/>
          </a:xfrm>
        </p:grpSpPr>
        <p:sp>
          <p:nvSpPr>
            <p:cNvPr id="148" name="Google Shape;148;p5"/>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46025" l="0" r="0" t="-13752"/>
              </a:stretch>
            </a:blipFill>
            <a:ln>
              <a:noFill/>
            </a:ln>
          </p:spPr>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6" name="Shape 156"/>
        <p:cNvGrpSpPr/>
        <p:nvPr/>
      </p:nvGrpSpPr>
      <p:grpSpPr>
        <a:xfrm>
          <a:off x="0" y="0"/>
          <a:ext cx="0" cy="0"/>
          <a:chOff x="0" y="0"/>
          <a:chExt cx="0" cy="0"/>
        </a:xfrm>
      </p:grpSpPr>
      <p:grpSp>
        <p:nvGrpSpPr>
          <p:cNvPr id="157" name="Google Shape;157;p6"/>
          <p:cNvGrpSpPr/>
          <p:nvPr/>
        </p:nvGrpSpPr>
        <p:grpSpPr>
          <a:xfrm>
            <a:off x="5965043" y="258355"/>
            <a:ext cx="5257215" cy="3015475"/>
            <a:chOff x="0" y="0"/>
            <a:chExt cx="7981950" cy="4578350"/>
          </a:xfrm>
        </p:grpSpPr>
        <p:sp>
          <p:nvSpPr>
            <p:cNvPr id="158" name="Google Shape;158;p6"/>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CE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E4C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29887" l="0" r="0" t="-29889"/>
              </a:stretch>
            </a:blipFill>
            <a:ln>
              <a:noFill/>
            </a:ln>
          </p:spPr>
        </p:sp>
      </p:grpSp>
      <p:pic>
        <p:nvPicPr>
          <p:cNvPr id="163" name="Google Shape;163;p6"/>
          <p:cNvPicPr preferRelativeResize="0"/>
          <p:nvPr/>
        </p:nvPicPr>
        <p:blipFill rotWithShape="1">
          <a:blip r:embed="rId4">
            <a:alphaModFix/>
          </a:blip>
          <a:srcRect b="0" l="0" r="0" t="0"/>
          <a:stretch/>
        </p:blipFill>
        <p:spPr>
          <a:xfrm>
            <a:off x="8035325" y="7622628"/>
            <a:ext cx="2217351" cy="2217351"/>
          </a:xfrm>
          <a:prstGeom prst="rect">
            <a:avLst/>
          </a:prstGeom>
          <a:noFill/>
          <a:ln>
            <a:noFill/>
          </a:ln>
        </p:spPr>
      </p:pic>
      <p:sp>
        <p:nvSpPr>
          <p:cNvPr id="164" name="Google Shape;164;p6"/>
          <p:cNvSpPr txBox="1"/>
          <p:nvPr/>
        </p:nvSpPr>
        <p:spPr>
          <a:xfrm>
            <a:off x="777173" y="4312343"/>
            <a:ext cx="17510700" cy="3180300"/>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US" sz="3146" u="none" cap="none" strike="noStrike">
                <a:solidFill>
                  <a:srgbClr val="FFFFFF"/>
                </a:solidFill>
                <a:latin typeface="Arial"/>
                <a:ea typeface="Arial"/>
                <a:cs typeface="Arial"/>
                <a:sym typeface="Arial"/>
              </a:rPr>
              <a:t>Lost or stolen </a:t>
            </a:r>
            <a:r>
              <a:rPr lang="en-US" sz="3146">
                <a:solidFill>
                  <a:srgbClr val="FFFFFF"/>
                </a:solidFill>
              </a:rPr>
              <a:t>Laptops</a:t>
            </a:r>
            <a:r>
              <a:rPr b="0" i="0" lang="en-US" sz="3146" u="none" cap="none" strike="noStrike">
                <a:solidFill>
                  <a:srgbClr val="FFFFFF"/>
                </a:solidFill>
                <a:latin typeface="Arial"/>
                <a:ea typeface="Arial"/>
                <a:cs typeface="Arial"/>
                <a:sym typeface="Arial"/>
              </a:rPr>
              <a:t> and/or Accessories </a:t>
            </a:r>
            <a:endParaRPr/>
          </a:p>
          <a:p>
            <a:pPr indent="0" lvl="0" marL="0" marR="0" rtl="0" algn="l">
              <a:lnSpc>
                <a:spcPct val="102383"/>
              </a:lnSpc>
              <a:spcBef>
                <a:spcPts val="0"/>
              </a:spcBef>
              <a:spcAft>
                <a:spcPts val="0"/>
              </a:spcAft>
              <a:buNone/>
            </a:pPr>
            <a:r>
              <a:t/>
            </a:r>
            <a:endParaRPr b="0" i="0" sz="3146" u="none" cap="none" strike="noStrike">
              <a:solidFill>
                <a:srgbClr val="FFFFFF"/>
              </a:solidFill>
              <a:latin typeface="Arial"/>
              <a:ea typeface="Arial"/>
              <a:cs typeface="Arial"/>
              <a:sym typeface="Arial"/>
            </a:endParaRPr>
          </a:p>
          <a:p>
            <a:pPr indent="0" lvl="0" marL="0" marR="0" rtl="0" algn="l">
              <a:lnSpc>
                <a:spcPct val="139992"/>
              </a:lnSpc>
              <a:spcBef>
                <a:spcPts val="0"/>
              </a:spcBef>
              <a:spcAft>
                <a:spcPts val="0"/>
              </a:spcAft>
              <a:buNone/>
            </a:pPr>
            <a:r>
              <a:rPr lang="en-US" sz="2488">
                <a:solidFill>
                  <a:srgbClr val="FFFFFF"/>
                </a:solidFill>
              </a:rPr>
              <a:t>Laptop</a:t>
            </a:r>
            <a:r>
              <a:rPr b="0" i="0" lang="en-US" sz="2488" u="none" cap="none" strike="noStrike">
                <a:solidFill>
                  <a:srgbClr val="FFFFFF"/>
                </a:solidFill>
                <a:latin typeface="Arial"/>
                <a:ea typeface="Arial"/>
                <a:cs typeface="Arial"/>
                <a:sym typeface="Arial"/>
              </a:rPr>
              <a:t>s that are lost or stolen are the responsibility of the student. Lost</a:t>
            </a:r>
            <a:r>
              <a:rPr lang="en-US" sz="2488">
                <a:solidFill>
                  <a:srgbClr val="FFFFFF"/>
                </a:solidFill>
              </a:rPr>
              <a:t>, broken </a:t>
            </a:r>
            <a:r>
              <a:rPr b="0" i="0" lang="en-US" sz="2488" u="none" cap="none" strike="noStrike">
                <a:solidFill>
                  <a:srgbClr val="FFFFFF"/>
                </a:solidFill>
                <a:latin typeface="Arial"/>
                <a:ea typeface="Arial"/>
                <a:cs typeface="Arial"/>
                <a:sym typeface="Arial"/>
              </a:rPr>
              <a:t>or stolen laptops must be reported to Ms. Asia Edwards via  bit.ly/NFHSUDT or scan the QR code belo</a:t>
            </a:r>
            <a:r>
              <a:rPr lang="en-US" sz="2488">
                <a:solidFill>
                  <a:srgbClr val="FFFFFF"/>
                </a:solidFill>
              </a:rPr>
              <a:t>w</a:t>
            </a:r>
            <a:r>
              <a:rPr b="0" i="0" lang="en-US" sz="2488" u="none" cap="none" strike="noStrike">
                <a:solidFill>
                  <a:srgbClr val="FFFFFF"/>
                </a:solidFill>
                <a:latin typeface="Arial"/>
                <a:ea typeface="Arial"/>
                <a:cs typeface="Arial"/>
                <a:sym typeface="Arial"/>
              </a:rPr>
              <a:t>. T</a:t>
            </a:r>
            <a:r>
              <a:rPr lang="en-US" sz="2488">
                <a:solidFill>
                  <a:schemeClr val="lt1"/>
                </a:solidFill>
              </a:rPr>
              <a:t>he lost, stolen or broken devices are subject to a fee based on the HISD Student Loan Agreement form signed by the student and guardian. </a:t>
            </a:r>
            <a:endParaRPr sz="1300">
              <a:solidFill>
                <a:schemeClr val="dk1"/>
              </a:solidFill>
            </a:endParaRPr>
          </a:p>
          <a:p>
            <a:pPr indent="0" lvl="0" marL="0" marR="0" rtl="0" algn="l">
              <a:lnSpc>
                <a:spcPct val="139992"/>
              </a:lnSpc>
              <a:spcBef>
                <a:spcPts val="0"/>
              </a:spcBef>
              <a:spcAft>
                <a:spcPts val="0"/>
              </a:spcAft>
              <a:buNone/>
            </a:pPr>
            <a:r>
              <a:t/>
            </a:r>
            <a:endParaRPr sz="2588">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